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5"/>
  </p:handoutMasterIdLst>
  <p:sldIdLst>
    <p:sldId id="275" r:id="rId4"/>
    <p:sldId id="276" r:id="rId5"/>
    <p:sldId id="334" r:id="rId6"/>
    <p:sldId id="340" r:id="rId7"/>
    <p:sldId id="297" r:id="rId8"/>
    <p:sldId id="320" r:id="rId9"/>
    <p:sldId id="279" r:id="rId10"/>
    <p:sldId id="319" r:id="rId11"/>
    <p:sldId id="322" r:id="rId12"/>
    <p:sldId id="335" r:id="rId13"/>
    <p:sldId id="326" r:id="rId14"/>
    <p:sldId id="336" r:id="rId15"/>
    <p:sldId id="325" r:id="rId16"/>
    <p:sldId id="337" r:id="rId17"/>
    <p:sldId id="327" r:id="rId18"/>
    <p:sldId id="329" r:id="rId19"/>
    <p:sldId id="312" r:id="rId20"/>
    <p:sldId id="333" r:id="rId21"/>
    <p:sldId id="331" r:id="rId22"/>
    <p:sldId id="26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4F"/>
    <a:srgbClr val="224A9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264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31" r:id="rId2"/>
    <p:sldLayoutId id="2147483742" r:id="rId3"/>
    <p:sldLayoutId id="2147483740" r:id="rId4"/>
    <p:sldLayoutId id="2147483736" r:id="rId5"/>
    <p:sldLayoutId id="2147483737" r:id="rId6"/>
    <p:sldLayoutId id="2147483738" r:id="rId7"/>
    <p:sldLayoutId id="2147483739" r:id="rId8"/>
    <p:sldLayoutId id="2147483745" r:id="rId9"/>
    <p:sldLayoutId id="2147483741" r:id="rId10"/>
    <p:sldLayoutId id="2147483743" r:id="rId11"/>
    <p:sldLayoutId id="2147483744" r:id="rId12"/>
    <p:sldLayoutId id="2147483746" r:id="rId13"/>
    <p:sldLayoutId id="2147483752" r:id="rId14"/>
    <p:sldLayoutId id="2147483751" r:id="rId15"/>
    <p:sldLayoutId id="2147483749" r:id="rId16"/>
    <p:sldLayoutId id="2147483735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992219" y="4256274"/>
            <a:ext cx="82295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Football Predictions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3054083" y="511175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 Science Final Project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AAF04F6-7138-4662-A853-2A51C8051F22}"/>
              </a:ext>
            </a:extLst>
          </p:cNvPr>
          <p:cNvSpPr/>
          <p:nvPr/>
        </p:nvSpPr>
        <p:spPr>
          <a:xfrm>
            <a:off x="9052110" y="5943405"/>
            <a:ext cx="2837479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Round Same Side Corner Rectangle 8">
            <a:extLst>
              <a:ext uri="{FF2B5EF4-FFF2-40B4-BE49-F238E27FC236}">
                <a16:creationId xmlns:a16="http://schemas.microsoft.com/office/drawing/2014/main" id="{55839F2E-F70A-4969-9037-352F8655C085}"/>
              </a:ext>
            </a:extLst>
          </p:cNvPr>
          <p:cNvSpPr/>
          <p:nvPr/>
        </p:nvSpPr>
        <p:spPr>
          <a:xfrm>
            <a:off x="9294998" y="5962585"/>
            <a:ext cx="363901" cy="34061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7DFC05-8133-4484-987A-71C81EB5F65E}"/>
              </a:ext>
            </a:extLst>
          </p:cNvPr>
          <p:cNvSpPr txBox="1"/>
          <p:nvPr/>
        </p:nvSpPr>
        <p:spPr>
          <a:xfrm>
            <a:off x="9820183" y="5953763"/>
            <a:ext cx="18554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 err="1">
                <a:solidFill>
                  <a:schemeClr val="bg2"/>
                </a:solidFill>
                <a:cs typeface="Arial" pitchFamily="34" charset="0"/>
              </a:rPr>
              <a:t>Ido</a:t>
            </a:r>
            <a:r>
              <a:rPr lang="en-GB" altLang="ko-KR" dirty="0">
                <a:solidFill>
                  <a:schemeClr val="bg2"/>
                </a:solidFill>
                <a:cs typeface="Arial" pitchFamily="34" charset="0"/>
              </a:rPr>
              <a:t> Ashkenazi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E4919-F51E-4EFB-8766-9C887E0F06FD}"/>
              </a:ext>
            </a:extLst>
          </p:cNvPr>
          <p:cNvSpPr/>
          <p:nvPr/>
        </p:nvSpPr>
        <p:spPr>
          <a:xfrm>
            <a:off x="9052110" y="6311851"/>
            <a:ext cx="2837479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Round Same Side Corner Rectangle 8">
            <a:extLst>
              <a:ext uri="{FF2B5EF4-FFF2-40B4-BE49-F238E27FC236}">
                <a16:creationId xmlns:a16="http://schemas.microsoft.com/office/drawing/2014/main" id="{A6E35F67-16D8-4910-9EC8-337D1616F94A}"/>
              </a:ext>
            </a:extLst>
          </p:cNvPr>
          <p:cNvSpPr/>
          <p:nvPr/>
        </p:nvSpPr>
        <p:spPr>
          <a:xfrm>
            <a:off x="9294998" y="6331031"/>
            <a:ext cx="363901" cy="34061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53FF01-778A-4BC7-9FDE-B4A3F8C55A9D}"/>
              </a:ext>
            </a:extLst>
          </p:cNvPr>
          <p:cNvSpPr txBox="1"/>
          <p:nvPr/>
        </p:nvSpPr>
        <p:spPr>
          <a:xfrm>
            <a:off x="9820183" y="6322209"/>
            <a:ext cx="18554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2"/>
                </a:solidFill>
                <a:cs typeface="Arial" pitchFamily="34" charset="0"/>
              </a:rPr>
              <a:t>Daniel </a:t>
            </a:r>
            <a:r>
              <a:rPr lang="en-GB" altLang="ko-KR" dirty="0" err="1">
                <a:solidFill>
                  <a:schemeClr val="bg2"/>
                </a:solidFill>
                <a:cs typeface="Arial" pitchFamily="34" charset="0"/>
              </a:rPr>
              <a:t>Bugdari</a:t>
            </a:r>
            <a:endParaRPr lang="en-GB" altLang="ko-KR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205228" y="5273871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80582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FA7510-C0BC-45F9-8DD7-2D8AD8F179B5}"/>
              </a:ext>
            </a:extLst>
          </p:cNvPr>
          <p:cNvSpPr txBox="1"/>
          <p:nvPr/>
        </p:nvSpPr>
        <p:spPr>
          <a:xfrm>
            <a:off x="4097385" y="3577452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A4FFCA-46AE-4005-801F-7AF2CDDD9307}"/>
              </a:ext>
            </a:extLst>
          </p:cNvPr>
          <p:cNvCxnSpPr>
            <a:cxnSpLocks/>
          </p:cNvCxnSpPr>
          <p:nvPr/>
        </p:nvCxnSpPr>
        <p:spPr>
          <a:xfrm>
            <a:off x="5592243" y="3755607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7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9722"/>
            <a:ext cx="12048703" cy="659314"/>
          </a:xfrm>
        </p:spPr>
        <p:txBody>
          <a:bodyPr/>
          <a:lstStyle/>
          <a:p>
            <a:r>
              <a:rPr lang="en-US" sz="4800" dirty="0"/>
              <a:t>Data Preparation – formatting &amp; cleansing 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271322" y="1338952"/>
            <a:ext cx="5099667" cy="2284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Formatting and cleansing the collected data so it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be used.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‘re’ library for that mission.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example,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Converting the market values from 200m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200000000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Converting the game result from 3:2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 home team goals and 2 away team goals,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means that the home team won the match.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E0FA6-B413-4D24-8DFC-44FD76BAD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2" y="3828546"/>
            <a:ext cx="6293014" cy="2284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832EFD-21E9-4E3E-AC7D-4925CAF2D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0" y="1467323"/>
            <a:ext cx="6411383" cy="3422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3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10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FE48C0-8F12-468F-B80D-691A7E0EBD77}"/>
              </a:ext>
            </a:extLst>
          </p:cNvPr>
          <p:cNvSpPr txBox="1"/>
          <p:nvPr/>
        </p:nvSpPr>
        <p:spPr>
          <a:xfrm>
            <a:off x="4600032" y="2660203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61D69E2-BBDA-4C44-A178-9A2F7F984C0E}"/>
              </a:ext>
            </a:extLst>
          </p:cNvPr>
          <p:cNvCxnSpPr>
            <a:cxnSpLocks/>
          </p:cNvCxnSpPr>
          <p:nvPr/>
        </p:nvCxnSpPr>
        <p:spPr>
          <a:xfrm>
            <a:off x="6094890" y="2838358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7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AC158-8B24-482C-85DD-758BF6C3C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2342" y="1080367"/>
            <a:ext cx="3117570" cy="5147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312F8-7BFC-45CB-AEDF-342E16E19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6" y="1006719"/>
            <a:ext cx="3211817" cy="5227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1E1EBB-C852-4357-BBE9-0948B2E3A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1" y="1185830"/>
            <a:ext cx="3557252" cy="5030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C44D36-5D5A-4E94-9F2F-D94DD6C5AD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"/>
          <a:stretch/>
        </p:blipFill>
        <p:spPr>
          <a:xfrm>
            <a:off x="9557083" y="2647761"/>
            <a:ext cx="2634917" cy="2353545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CDFBE5C1-A91D-425C-AA88-850F1314ED72}"/>
              </a:ext>
            </a:extLst>
          </p:cNvPr>
          <p:cNvSpPr txBox="1">
            <a:spLocks/>
          </p:cNvSpPr>
          <p:nvPr/>
        </p:nvSpPr>
        <p:spPr>
          <a:xfrm>
            <a:off x="9793015" y="5366150"/>
            <a:ext cx="2398985" cy="612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‘matplotlib’ </a:t>
            </a:r>
            <a:b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library for that mission.</a:t>
            </a:r>
          </a:p>
        </p:txBody>
      </p:sp>
    </p:spTree>
    <p:extLst>
      <p:ext uri="{BB962C8B-B14F-4D97-AF65-F5344CB8AC3E}">
        <p14:creationId xmlns:p14="http://schemas.microsoft.com/office/powerpoint/2010/main" val="324248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3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D99E61-4876-408E-B38D-5A9B2E764CA7}"/>
              </a:ext>
            </a:extLst>
          </p:cNvPr>
          <p:cNvSpPr txBox="1"/>
          <p:nvPr/>
        </p:nvSpPr>
        <p:spPr>
          <a:xfrm>
            <a:off x="5122680" y="1829497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5CDD81-A4E9-4067-8F08-6ED1EFF8AED7}"/>
              </a:ext>
            </a:extLst>
          </p:cNvPr>
          <p:cNvCxnSpPr>
            <a:cxnSpLocks/>
          </p:cNvCxnSpPr>
          <p:nvPr/>
        </p:nvCxnSpPr>
        <p:spPr>
          <a:xfrm>
            <a:off x="6617538" y="2007652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5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ML Modeling &amp; Feature Engineering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319596" y="2102432"/>
            <a:ext cx="4110362" cy="28424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our project, the user can choose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which league and season he wants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 from.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advantage of this method is that the user can choose to learn from the same league as his match, making the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prediction even more accurate.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42C1F-82F2-44C2-B32D-D8AE4D0E2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"/>
          <a:stretch/>
        </p:blipFill>
        <p:spPr>
          <a:xfrm>
            <a:off x="4647385" y="1903857"/>
            <a:ext cx="7390734" cy="1673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725A6-D434-42E1-8553-871FF66E6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r="979"/>
          <a:stretch/>
        </p:blipFill>
        <p:spPr>
          <a:xfrm>
            <a:off x="4647385" y="4072971"/>
            <a:ext cx="7432163" cy="17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ML Modeling &amp; Feature Engineering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404488" y="1050054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Choosing the ML model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7" y="1889367"/>
            <a:ext cx="5294977" cy="29445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After collecting the necessary data about the chosen league and season, we used `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sklearn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` library to be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able to train a model that predicts the probability of each results of the selected league's matches.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predictions will be the results with the highest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probability.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user can choose which algorithms he wants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 use:</a:t>
            </a:r>
          </a:p>
          <a:p>
            <a:pPr>
              <a:buAutoNum type="arabicPeriod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Best – the most accurate algorithm.</a:t>
            </a:r>
          </a:p>
          <a:p>
            <a:pPr>
              <a:buAutoNum type="arabicPeriod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Logistic Regression</a:t>
            </a:r>
          </a:p>
          <a:p>
            <a:pPr>
              <a:buAutoNum type="arabicPeriod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Naive Bayes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72CB6-4C48-4069-9076-57191600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71" y="1298631"/>
            <a:ext cx="3608347" cy="510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DE3CE5-24B7-4182-B00B-6085A81CE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7" y="4818359"/>
            <a:ext cx="7422731" cy="13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879487" y="-3091539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912136" y="1852717"/>
            <a:ext cx="5794001" cy="868459"/>
            <a:chOff x="4745820" y="1413856"/>
            <a:chExt cx="5794001" cy="868459"/>
          </a:xfrm>
        </p:grpSpPr>
        <p:grpSp>
          <p:nvGrpSpPr>
            <p:cNvPr id="4" name="Group 3"/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ranked higher in the league table has a better chance of winning.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Positions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11889" y="248782"/>
            <a:ext cx="902621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ML Modeling &amp; </a:t>
            </a:r>
            <a:b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Feature Engineering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EB881-5438-4241-AAEA-81C56EC869AA}"/>
              </a:ext>
            </a:extLst>
          </p:cNvPr>
          <p:cNvGrpSpPr/>
          <p:nvPr/>
        </p:nvGrpSpPr>
        <p:grpSpPr>
          <a:xfrm>
            <a:off x="3914408" y="2919522"/>
            <a:ext cx="5794001" cy="868459"/>
            <a:chOff x="4745820" y="1413856"/>
            <a:chExt cx="5794001" cy="8684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B058D-6274-4FA7-B6B7-4B16FBB65C8A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8CC7EE-A3B5-4098-A08A-AD73A337E889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that did better results in her last matches has a better chance of winning.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0714A1-35A1-42C9-92EE-233D6A9E4D9C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Recent matches results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7DC248-5B08-4284-8B10-C29583B2CD37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C3B67-570F-4CD6-971B-9417F69E2985}"/>
              </a:ext>
            </a:extLst>
          </p:cNvPr>
          <p:cNvGrpSpPr/>
          <p:nvPr/>
        </p:nvGrpSpPr>
        <p:grpSpPr>
          <a:xfrm>
            <a:off x="3916680" y="3986327"/>
            <a:ext cx="5794001" cy="868459"/>
            <a:chOff x="4745820" y="1413856"/>
            <a:chExt cx="5794001" cy="8684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C538B5-6D51-4ACF-9B10-6D1371FCB082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2D6FE6-4599-49E3-B204-0CA6AF0E077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that did better results in their previous meetings has a better chance of winning.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7496C-3B19-4FD0-AAB6-7C061CC98C0D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Past meetings results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FFB1-1D6C-42EA-BB06-BCBCEADD9E8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FC5350-43EE-486C-9C2B-99B54F723D3A}"/>
              </a:ext>
            </a:extLst>
          </p:cNvPr>
          <p:cNvGrpSpPr/>
          <p:nvPr/>
        </p:nvGrpSpPr>
        <p:grpSpPr>
          <a:xfrm>
            <a:off x="3918952" y="5053132"/>
            <a:ext cx="5794001" cy="868459"/>
            <a:chOff x="4745820" y="1413856"/>
            <a:chExt cx="5794001" cy="8684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DC2D98-A073-4609-BA8A-0CDF114F0FEE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384AD4-FA87-4E93-93D9-D832E143D6B6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The team with the better players has a better chance of winning.</a:t>
                </a:r>
                <a:b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</a:b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Bigger market value indicates on a better players.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89A8D2-3E94-4279-BE62-7ABC73F0D9FB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Players Strengths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5B69C5-2769-4F2C-AD99-52F9EE81B9E6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3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4">
                    <a:lumMod val="7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accent3"/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91E88D-71A4-4EE7-B2F6-121B1B223432}"/>
              </a:ext>
            </a:extLst>
          </p:cNvPr>
          <p:cNvSpPr txBox="1"/>
          <p:nvPr/>
        </p:nvSpPr>
        <p:spPr>
          <a:xfrm>
            <a:off x="5619392" y="868565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9E6F956-DEFD-4E21-BB83-73A3B3167444}"/>
              </a:ext>
            </a:extLst>
          </p:cNvPr>
          <p:cNvCxnSpPr>
            <a:cxnSpLocks/>
          </p:cNvCxnSpPr>
          <p:nvPr/>
        </p:nvCxnSpPr>
        <p:spPr>
          <a:xfrm>
            <a:off x="7114250" y="1046720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5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Model Deployment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404488" y="1138833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final prediction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7" y="1978146"/>
            <a:ext cx="5339365" cy="21233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is the last step of the machine learning process.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model is now ready to make predictions on his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own, based on the relevant match data.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 we have is to choose the match we want to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predict and our model will do the rest.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EA887-1388-4521-98D3-BF02EB9C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9" y="1752489"/>
            <a:ext cx="4968240" cy="3512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20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3BBB3A-50EC-4A4F-BB51-94A3533C073A}"/>
              </a:ext>
            </a:extLst>
          </p:cNvPr>
          <p:cNvCxnSpPr>
            <a:cxnSpLocks/>
          </p:cNvCxnSpPr>
          <p:nvPr/>
        </p:nvCxnSpPr>
        <p:spPr>
          <a:xfrm>
            <a:off x="648070" y="3314384"/>
            <a:ext cx="10733103" cy="0"/>
          </a:xfrm>
          <a:prstGeom prst="line">
            <a:avLst/>
          </a:prstGeom>
          <a:ln w="25400">
            <a:solidFill>
              <a:schemeClr val="accent6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stages of ML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674BAF-F07F-4974-8480-4F87D4CD8B3E}"/>
              </a:ext>
            </a:extLst>
          </p:cNvPr>
          <p:cNvGrpSpPr/>
          <p:nvPr/>
        </p:nvGrpSpPr>
        <p:grpSpPr>
          <a:xfrm>
            <a:off x="1101843" y="2994344"/>
            <a:ext cx="685800" cy="640080"/>
            <a:chOff x="1517804" y="3503738"/>
            <a:chExt cx="621139" cy="6211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70FD28-25D8-469E-BEA2-ECD7D4011553}"/>
                </a:ext>
              </a:extLst>
            </p:cNvPr>
            <p:cNvSpPr/>
            <p:nvPr/>
          </p:nvSpPr>
          <p:spPr>
            <a:xfrm>
              <a:off x="1553959" y="3547934"/>
              <a:ext cx="532746" cy="532746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379F91-DA7F-4200-8603-A149A1D42835}"/>
                </a:ext>
              </a:extLst>
            </p:cNvPr>
            <p:cNvSpPr/>
            <p:nvPr/>
          </p:nvSpPr>
          <p:spPr>
            <a:xfrm>
              <a:off x="1517804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id="{E5565EA4-D268-4FE6-854E-BD1868036C4F}"/>
              </a:ext>
            </a:extLst>
          </p:cNvPr>
          <p:cNvGrpSpPr/>
          <p:nvPr/>
        </p:nvGrpSpPr>
        <p:grpSpPr>
          <a:xfrm>
            <a:off x="2822460" y="2994344"/>
            <a:ext cx="685800" cy="640080"/>
            <a:chOff x="3646792" y="3503738"/>
            <a:chExt cx="621139" cy="62113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519779-881D-4C95-AC8B-31598B2C2A8C}"/>
                </a:ext>
              </a:extLst>
            </p:cNvPr>
            <p:cNvSpPr/>
            <p:nvPr/>
          </p:nvSpPr>
          <p:spPr>
            <a:xfrm>
              <a:off x="3690988" y="3547934"/>
              <a:ext cx="532746" cy="532746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839E50-DDF1-4DFB-8DB1-F5FCB393D3E4}"/>
                </a:ext>
              </a:extLst>
            </p:cNvPr>
            <p:cNvSpPr/>
            <p:nvPr/>
          </p:nvSpPr>
          <p:spPr>
            <a:xfrm>
              <a:off x="3646792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그룹 5">
            <a:extLst>
              <a:ext uri="{FF2B5EF4-FFF2-40B4-BE49-F238E27FC236}">
                <a16:creationId xmlns:a16="http://schemas.microsoft.com/office/drawing/2014/main" id="{28F0289C-C5B1-41DE-961B-A850D72D2053}"/>
              </a:ext>
            </a:extLst>
          </p:cNvPr>
          <p:cNvGrpSpPr/>
          <p:nvPr/>
        </p:nvGrpSpPr>
        <p:grpSpPr>
          <a:xfrm>
            <a:off x="4578588" y="2994344"/>
            <a:ext cx="685800" cy="640080"/>
            <a:chOff x="5775780" y="3503738"/>
            <a:chExt cx="621139" cy="62113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2B7DB7-90F0-4DD2-924B-D58834C0287A}"/>
                </a:ext>
              </a:extLst>
            </p:cNvPr>
            <p:cNvSpPr/>
            <p:nvPr/>
          </p:nvSpPr>
          <p:spPr>
            <a:xfrm>
              <a:off x="5828018" y="3547935"/>
              <a:ext cx="532746" cy="532746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D5F67B-C72E-4E58-B76F-AF403DEDCB84}"/>
                </a:ext>
              </a:extLst>
            </p:cNvPr>
            <p:cNvSpPr/>
            <p:nvPr/>
          </p:nvSpPr>
          <p:spPr>
            <a:xfrm>
              <a:off x="5775780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그룹 6">
            <a:extLst>
              <a:ext uri="{FF2B5EF4-FFF2-40B4-BE49-F238E27FC236}">
                <a16:creationId xmlns:a16="http://schemas.microsoft.com/office/drawing/2014/main" id="{09D70F8E-88BF-4F41-AE10-4F76B54E6C49}"/>
              </a:ext>
            </a:extLst>
          </p:cNvPr>
          <p:cNvGrpSpPr/>
          <p:nvPr/>
        </p:nvGrpSpPr>
        <p:grpSpPr>
          <a:xfrm>
            <a:off x="6405736" y="2994344"/>
            <a:ext cx="685800" cy="640080"/>
            <a:chOff x="7904768" y="3503738"/>
            <a:chExt cx="621139" cy="6211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DB5ED3-2003-412E-B042-021BE7771249}"/>
                </a:ext>
              </a:extLst>
            </p:cNvPr>
            <p:cNvSpPr/>
            <p:nvPr/>
          </p:nvSpPr>
          <p:spPr>
            <a:xfrm>
              <a:off x="7948964" y="3547934"/>
              <a:ext cx="532746" cy="532746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E528F-A4F3-41DA-A8D6-F2D1DA478FD3}"/>
                </a:ext>
              </a:extLst>
            </p:cNvPr>
            <p:cNvSpPr/>
            <p:nvPr/>
          </p:nvSpPr>
          <p:spPr>
            <a:xfrm>
              <a:off x="7904768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FCEE073-33FC-4A40-B7D8-21FB26BED8E3}"/>
              </a:ext>
            </a:extLst>
          </p:cNvPr>
          <p:cNvGrpSpPr/>
          <p:nvPr/>
        </p:nvGrpSpPr>
        <p:grpSpPr>
          <a:xfrm>
            <a:off x="8206243" y="2994344"/>
            <a:ext cx="685800" cy="640080"/>
            <a:chOff x="10033755" y="3503738"/>
            <a:chExt cx="621139" cy="62113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C239D0-E8D3-46A0-A6AF-3B3544DF6FC3}"/>
                </a:ext>
              </a:extLst>
            </p:cNvPr>
            <p:cNvSpPr/>
            <p:nvPr/>
          </p:nvSpPr>
          <p:spPr>
            <a:xfrm>
              <a:off x="10077951" y="3547934"/>
              <a:ext cx="532746" cy="532746"/>
            </a:xfrm>
            <a:prstGeom prst="hexag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E9EF46-FF3F-4CB8-8CE4-512E69A000A2}"/>
                </a:ext>
              </a:extLst>
            </p:cNvPr>
            <p:cNvSpPr/>
            <p:nvPr/>
          </p:nvSpPr>
          <p:spPr>
            <a:xfrm>
              <a:off x="10033755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D35B43-3DF2-45D9-95D1-CD8393A79F82}"/>
              </a:ext>
            </a:extLst>
          </p:cNvPr>
          <p:cNvSpPr txBox="1"/>
          <p:nvPr/>
        </p:nvSpPr>
        <p:spPr>
          <a:xfrm>
            <a:off x="463081" y="4457150"/>
            <a:ext cx="197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Defining and understanding the problem we are looking to solve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59D70-FCDB-4EAC-952A-26DB1DBBFBAB}"/>
              </a:ext>
            </a:extLst>
          </p:cNvPr>
          <p:cNvSpPr txBox="1"/>
          <p:nvPr/>
        </p:nvSpPr>
        <p:spPr>
          <a:xfrm>
            <a:off x="5713706" y="2021538"/>
            <a:ext cx="197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Visualizing and understanding the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C4A20E-7CC3-4AFA-A8D1-7DF7399396D8}"/>
              </a:ext>
            </a:extLst>
          </p:cNvPr>
          <p:cNvSpPr txBox="1"/>
          <p:nvPr/>
        </p:nvSpPr>
        <p:spPr>
          <a:xfrm>
            <a:off x="2183698" y="2021538"/>
            <a:ext cx="197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crawling for collecting and obtaining the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333597-5F5C-47A5-BA05-9C2E55742F10}"/>
              </a:ext>
            </a:extLst>
          </p:cNvPr>
          <p:cNvSpPr txBox="1"/>
          <p:nvPr/>
        </p:nvSpPr>
        <p:spPr>
          <a:xfrm>
            <a:off x="3939826" y="4457150"/>
            <a:ext cx="1979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validation, cleansing, filtering and formatting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35FF1-B759-47FD-91E9-E42767460568}"/>
              </a:ext>
            </a:extLst>
          </p:cNvPr>
          <p:cNvSpPr txBox="1"/>
          <p:nvPr/>
        </p:nvSpPr>
        <p:spPr>
          <a:xfrm>
            <a:off x="7416571" y="4395004"/>
            <a:ext cx="22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Finding patterns in data, ML algorithms for data analysis and predictive modeling based on the provided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74E07D70-3333-407E-8528-66EEDBA64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81" y="3771485"/>
            <a:ext cx="21517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Problem Definition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5CD3E4-8044-48E1-879D-047BED8AA7E3}"/>
              </a:ext>
            </a:extLst>
          </p:cNvPr>
          <p:cNvSpPr txBox="1"/>
          <p:nvPr/>
        </p:nvSpPr>
        <p:spPr>
          <a:xfrm>
            <a:off x="5856726" y="1339681"/>
            <a:ext cx="177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09B01-347F-4F3F-8720-7BDF3668A1CE}"/>
              </a:ext>
            </a:extLst>
          </p:cNvPr>
          <p:cNvSpPr txBox="1"/>
          <p:nvPr/>
        </p:nvSpPr>
        <p:spPr>
          <a:xfrm>
            <a:off x="2435840" y="1339681"/>
            <a:ext cx="1503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DABBEF-82DD-4A05-BF6F-59AC25DC5E97}"/>
              </a:ext>
            </a:extLst>
          </p:cNvPr>
          <p:cNvSpPr txBox="1"/>
          <p:nvPr/>
        </p:nvSpPr>
        <p:spPr>
          <a:xfrm>
            <a:off x="4144987" y="3771485"/>
            <a:ext cx="1616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51DC4-F37E-4788-8EC7-36C230E2916F}"/>
              </a:ext>
            </a:extLst>
          </p:cNvPr>
          <p:cNvSpPr txBox="1"/>
          <p:nvPr/>
        </p:nvSpPr>
        <p:spPr>
          <a:xfrm>
            <a:off x="7217545" y="3762607"/>
            <a:ext cx="2654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&amp; Feature Engineering</a:t>
            </a:r>
          </a:p>
        </p:txBody>
      </p:sp>
      <p:grpSp>
        <p:nvGrpSpPr>
          <p:cNvPr id="41" name="그룹 3">
            <a:extLst>
              <a:ext uri="{FF2B5EF4-FFF2-40B4-BE49-F238E27FC236}">
                <a16:creationId xmlns:a16="http://schemas.microsoft.com/office/drawing/2014/main" id="{A262E47B-3AE5-4234-9BF9-8B1F366846B7}"/>
              </a:ext>
            </a:extLst>
          </p:cNvPr>
          <p:cNvGrpSpPr/>
          <p:nvPr/>
        </p:nvGrpSpPr>
        <p:grpSpPr>
          <a:xfrm>
            <a:off x="9980085" y="2994344"/>
            <a:ext cx="685800" cy="640080"/>
            <a:chOff x="1517804" y="3503738"/>
            <a:chExt cx="621139" cy="621139"/>
          </a:xfrm>
        </p:grpSpPr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34F15E92-3006-4872-BC7E-A450171A4E35}"/>
                </a:ext>
              </a:extLst>
            </p:cNvPr>
            <p:cNvSpPr/>
            <p:nvPr/>
          </p:nvSpPr>
          <p:spPr>
            <a:xfrm>
              <a:off x="1562000" y="3547934"/>
              <a:ext cx="532746" cy="532746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FC563669-B5F0-4E6F-92E3-FDE9F1847CB7}"/>
                </a:ext>
              </a:extLst>
            </p:cNvPr>
            <p:cNvSpPr/>
            <p:nvPr/>
          </p:nvSpPr>
          <p:spPr>
            <a:xfrm>
              <a:off x="1517804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0C115BD-FDE5-461F-97A2-774F1FF58FF8}"/>
              </a:ext>
            </a:extLst>
          </p:cNvPr>
          <p:cNvSpPr txBox="1"/>
          <p:nvPr/>
        </p:nvSpPr>
        <p:spPr>
          <a:xfrm>
            <a:off x="9243714" y="2019947"/>
            <a:ext cx="1979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 predict model,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making predictions using the model based on the relevant data</a:t>
            </a:r>
          </a:p>
        </p:txBody>
      </p:sp>
      <p:sp>
        <p:nvSpPr>
          <p:cNvPr id="48" name="직사각형 113">
            <a:extLst>
              <a:ext uri="{FF2B5EF4-FFF2-40B4-BE49-F238E27FC236}">
                <a16:creationId xmlns:a16="http://schemas.microsoft.com/office/drawing/2014/main" id="{AF5E1BDA-6F49-43FF-8645-8052E15E6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202" y="1334282"/>
            <a:ext cx="20234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47154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C5FC8B-C1B5-4A76-BE66-CCFB80279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06260"/>
              </p:ext>
            </p:extLst>
          </p:nvPr>
        </p:nvGraphicFramePr>
        <p:xfrm>
          <a:off x="1029810" y="2238693"/>
          <a:ext cx="10111665" cy="228713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371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98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81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Home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JM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Away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Vs</a:t>
                      </a:r>
                      <a:endParaRPr lang="en-JM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Market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Position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Position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Past home meetings between teams results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Past away meetings between teams results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Recent home matches results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Recent away matches result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Match points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Match points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FC9FE-479B-4092-B428-CE5DB1670E49}"/>
              </a:ext>
            </a:extLst>
          </p:cNvPr>
          <p:cNvSpPr/>
          <p:nvPr/>
        </p:nvSpPr>
        <p:spPr>
          <a:xfrm>
            <a:off x="742949" y="1400461"/>
            <a:ext cx="10706100" cy="8382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E7D0B685-CBCC-4945-88FA-A92EDAB39658}"/>
              </a:ext>
            </a:extLst>
          </p:cNvPr>
          <p:cNvSpPr/>
          <p:nvPr/>
        </p:nvSpPr>
        <p:spPr>
          <a:xfrm>
            <a:off x="5015802" y="502418"/>
            <a:ext cx="2160394" cy="1800225"/>
          </a:xfrm>
          <a:prstGeom prst="chord">
            <a:avLst>
              <a:gd name="adj1" fmla="val 21529808"/>
              <a:gd name="adj2" fmla="val 108477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5F3E2-EEF0-4615-A4A1-B55B0570AF49}"/>
              </a:ext>
            </a:extLst>
          </p:cNvPr>
          <p:cNvSpPr txBox="1"/>
          <p:nvPr/>
        </p:nvSpPr>
        <p:spPr>
          <a:xfrm>
            <a:off x="5052048" y="1519360"/>
            <a:ext cx="208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SOCCER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0CF1C-18A9-4606-B1E5-9118EA1E33BA}"/>
              </a:ext>
            </a:extLst>
          </p:cNvPr>
          <p:cNvSpPr/>
          <p:nvPr/>
        </p:nvSpPr>
        <p:spPr>
          <a:xfrm>
            <a:off x="874204" y="1453801"/>
            <a:ext cx="2160393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D0715A-E64E-4623-9135-83221412360F}"/>
              </a:ext>
            </a:extLst>
          </p:cNvPr>
          <p:cNvSpPr/>
          <p:nvPr/>
        </p:nvSpPr>
        <p:spPr>
          <a:xfrm>
            <a:off x="9157401" y="1453801"/>
            <a:ext cx="2160393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CA619-84FE-45EC-8659-BC42B12DCC8E}"/>
              </a:ext>
            </a:extLst>
          </p:cNvPr>
          <p:cNvSpPr txBox="1"/>
          <p:nvPr/>
        </p:nvSpPr>
        <p:spPr>
          <a:xfrm>
            <a:off x="1117060" y="1588729"/>
            <a:ext cx="16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Home Team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29F8A-59B9-422D-A538-81203A22521B}"/>
              </a:ext>
            </a:extLst>
          </p:cNvPr>
          <p:cNvSpPr txBox="1"/>
          <p:nvPr/>
        </p:nvSpPr>
        <p:spPr>
          <a:xfrm>
            <a:off x="9436502" y="1588729"/>
            <a:ext cx="1602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Away Team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4CF25-6F6A-4BAA-A211-FAB796F57ED1}"/>
              </a:ext>
            </a:extLst>
          </p:cNvPr>
          <p:cNvSpPr txBox="1"/>
          <p:nvPr/>
        </p:nvSpPr>
        <p:spPr>
          <a:xfrm>
            <a:off x="3266449" y="1468153"/>
            <a:ext cx="160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B512C-CCD5-437D-BBDD-32B66E123CE8}"/>
              </a:ext>
            </a:extLst>
          </p:cNvPr>
          <p:cNvSpPr txBox="1"/>
          <p:nvPr/>
        </p:nvSpPr>
        <p:spPr>
          <a:xfrm>
            <a:off x="7323360" y="1468153"/>
            <a:ext cx="160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FED9C-4EE2-42FE-8DBE-9BA864164689}"/>
              </a:ext>
            </a:extLst>
          </p:cNvPr>
          <p:cNvSpPr txBox="1"/>
          <p:nvPr/>
        </p:nvSpPr>
        <p:spPr>
          <a:xfrm>
            <a:off x="0" y="267454"/>
            <a:ext cx="12192000" cy="757130"/>
          </a:xfrm>
          <a:prstGeom prst="rect">
            <a:avLst/>
          </a:prstGeom>
        </p:spPr>
        <p:txBody>
          <a:bodyPr anchor="ctr"/>
          <a:lstStyle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68098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D5CAFB-09EE-4A0C-A3A3-C49D47A70F38}"/>
              </a:ext>
            </a:extLst>
          </p:cNvPr>
          <p:cNvSpPr/>
          <p:nvPr/>
        </p:nvSpPr>
        <p:spPr>
          <a:xfrm>
            <a:off x="0" y="4627285"/>
            <a:ext cx="12192000" cy="2230715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49362-7A77-4E5D-AD90-EC35B661D7F5}"/>
              </a:ext>
            </a:extLst>
          </p:cNvPr>
          <p:cNvGrpSpPr/>
          <p:nvPr/>
        </p:nvGrpSpPr>
        <p:grpSpPr>
          <a:xfrm>
            <a:off x="4043060" y="482988"/>
            <a:ext cx="4874512" cy="4317675"/>
            <a:chOff x="4043060" y="627366"/>
            <a:chExt cx="4874512" cy="4317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A3BAA-35E1-4F1B-A794-0857F2EC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2000"/>
                      </a14:imgEffect>
                      <a14:imgEffect>
                        <a14:brightnessContrast bright="-5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60" y="627366"/>
              <a:ext cx="4874512" cy="3919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084C62-0763-4D7B-9800-3FF98704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112" y="4176408"/>
              <a:ext cx="768633" cy="76863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5034335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You.</a:t>
            </a:r>
            <a:endParaRPr lang="ko-KR" altLang="en-US" sz="5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3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09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AF18D-8050-4B01-98FF-9862F1767DDB}"/>
              </a:ext>
            </a:extLst>
          </p:cNvPr>
          <p:cNvSpPr txBox="1"/>
          <p:nvPr/>
        </p:nvSpPr>
        <p:spPr>
          <a:xfrm>
            <a:off x="3132568" y="5419898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C1250D1-20CC-4F28-8FA9-4998409AA383}"/>
              </a:ext>
            </a:extLst>
          </p:cNvPr>
          <p:cNvCxnSpPr>
            <a:cxnSpLocks/>
          </p:cNvCxnSpPr>
          <p:nvPr/>
        </p:nvCxnSpPr>
        <p:spPr>
          <a:xfrm>
            <a:off x="4627426" y="5598053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22810" y="-3292973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94767" y="1354355"/>
            <a:ext cx="7096798" cy="452431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Let’s start with a little practice.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Every month, your workplace chooses a bonding social game to play and the chosen game for the current month is a football matches predictions.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In this game, each week, one football match will be chosen and the employees will be asked to predict how it will end.</a:t>
            </a:r>
            <a:br>
              <a:rPr lang="en-US" altLang="ko-KR" b="1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Employees that correctly predict will receive a bonus of 500ILS. This week's match is between Maccabi Haifa and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Hapoel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Hadera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Now I'd like to ask you: what is your prediction?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Almost certainly you will bet on Maccabi Haifa to win.</a:t>
            </a:r>
          </a:p>
          <a:p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But why? What motivates you to bet on Maccabi Haifa's victory?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Is it possible to build an automatic machine that predicts match results based on the same features you used?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21904" y="291557"/>
            <a:ext cx="902621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Problem Definition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0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5076170" y="5099000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557453" y="420261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6052143" y="3307510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557527" y="2415381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A7897C8-65E0-44C7-B6C9-C10FD0E97B9D}"/>
              </a:ext>
            </a:extLst>
          </p:cNvPr>
          <p:cNvSpPr/>
          <p:nvPr/>
        </p:nvSpPr>
        <p:spPr>
          <a:xfrm rot="5400000">
            <a:off x="7045868" y="1523254"/>
            <a:ext cx="1143863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983BF76-9177-4DAF-8040-3EDE3BFFCBFE}"/>
              </a:ext>
            </a:extLst>
          </p:cNvPr>
          <p:cNvSpPr/>
          <p:nvPr/>
        </p:nvSpPr>
        <p:spPr>
          <a:xfrm rot="5400000">
            <a:off x="7535106" y="622247"/>
            <a:ext cx="1143862" cy="98035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7301D2-D42D-4964-9B3A-0F3F4CF7168E}"/>
              </a:ext>
            </a:extLst>
          </p:cNvPr>
          <p:cNvSpPr txBox="1"/>
          <p:nvPr/>
        </p:nvSpPr>
        <p:spPr>
          <a:xfrm>
            <a:off x="6670449" y="4375565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06A47-45BB-4292-9787-9DC884AF1100}"/>
              </a:ext>
            </a:extLst>
          </p:cNvPr>
          <p:cNvSpPr txBox="1"/>
          <p:nvPr/>
        </p:nvSpPr>
        <p:spPr>
          <a:xfrm>
            <a:off x="6197786" y="5270669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AFE23-FFCF-4F86-92C6-11A0534BFD57}"/>
              </a:ext>
            </a:extLst>
          </p:cNvPr>
          <p:cNvSpPr txBox="1"/>
          <p:nvPr/>
        </p:nvSpPr>
        <p:spPr>
          <a:xfrm>
            <a:off x="7162924" y="349389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5A3D6-636C-4AC5-BFDF-515C917F827B}"/>
              </a:ext>
            </a:extLst>
          </p:cNvPr>
          <p:cNvSpPr txBox="1"/>
          <p:nvPr/>
        </p:nvSpPr>
        <p:spPr>
          <a:xfrm>
            <a:off x="7662992" y="2587050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FC1A8-D925-4746-BA3D-7ABB9E3E3DB5}"/>
              </a:ext>
            </a:extLst>
          </p:cNvPr>
          <p:cNvSpPr txBox="1"/>
          <p:nvPr/>
        </p:nvSpPr>
        <p:spPr>
          <a:xfrm>
            <a:off x="8150300" y="1686044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5E32A-23C2-4E3C-9FA9-0E1E1EF6C088}"/>
              </a:ext>
            </a:extLst>
          </p:cNvPr>
          <p:cNvSpPr txBox="1"/>
          <p:nvPr/>
        </p:nvSpPr>
        <p:spPr>
          <a:xfrm>
            <a:off x="8603972" y="795166"/>
            <a:ext cx="8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AEA7D-EA3F-4237-A3C4-8237F8D49611}"/>
              </a:ext>
            </a:extLst>
          </p:cNvPr>
          <p:cNvSpPr txBox="1"/>
          <p:nvPr/>
        </p:nvSpPr>
        <p:spPr>
          <a:xfrm>
            <a:off x="5945982" y="3539281"/>
            <a:ext cx="1350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091C35-C9B9-4DA5-9C00-C1C16DD978B5}"/>
              </a:ext>
            </a:extLst>
          </p:cNvPr>
          <p:cNvSpPr txBox="1"/>
          <p:nvPr/>
        </p:nvSpPr>
        <p:spPr>
          <a:xfrm>
            <a:off x="5435135" y="4378767"/>
            <a:ext cx="138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Collection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00C4D-F1ED-4304-8936-5CA7DD8835EC}"/>
              </a:ext>
            </a:extLst>
          </p:cNvPr>
          <p:cNvSpPr txBox="1"/>
          <p:nvPr/>
        </p:nvSpPr>
        <p:spPr>
          <a:xfrm>
            <a:off x="6388369" y="2656035"/>
            <a:ext cx="146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Visualization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6308C3-52ED-4645-BE37-C13F6BB403D3}"/>
              </a:ext>
            </a:extLst>
          </p:cNvPr>
          <p:cNvSpPr txBox="1"/>
          <p:nvPr/>
        </p:nvSpPr>
        <p:spPr>
          <a:xfrm>
            <a:off x="4893511" y="5273871"/>
            <a:ext cx="14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 Definition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C3570B-A863-471A-A173-41ACA1F30D76}"/>
              </a:ext>
            </a:extLst>
          </p:cNvPr>
          <p:cNvSpPr txBox="1"/>
          <p:nvPr/>
        </p:nvSpPr>
        <p:spPr>
          <a:xfrm>
            <a:off x="7052556" y="1692735"/>
            <a:ext cx="114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ML Modeling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43A962-9112-4620-BDEE-F5588F59337F}"/>
              </a:ext>
            </a:extLst>
          </p:cNvPr>
          <p:cNvSpPr txBox="1"/>
          <p:nvPr/>
        </p:nvSpPr>
        <p:spPr>
          <a:xfrm>
            <a:off x="7359608" y="869980"/>
            <a:ext cx="149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 Deployment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6479E7D2-48B0-4C04-89C5-574D4705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286" y="141698"/>
            <a:ext cx="4172508" cy="724247"/>
          </a:xfrm>
        </p:spPr>
        <p:txBody>
          <a:bodyPr/>
          <a:lstStyle/>
          <a:p>
            <a:pPr defTabSz="914286"/>
            <a:r>
              <a:rPr lang="en-US" sz="4400" b="1" dirty="0">
                <a:solidFill>
                  <a:schemeClr val="tx1"/>
                </a:solidFill>
                <a:latin typeface="+mn-lt"/>
              </a:rPr>
              <a:t>Stages Map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FBB3AF-FC02-493C-A913-EC1AB34696DE}"/>
              </a:ext>
            </a:extLst>
          </p:cNvPr>
          <p:cNvSpPr txBox="1"/>
          <p:nvPr/>
        </p:nvSpPr>
        <p:spPr>
          <a:xfrm>
            <a:off x="3627822" y="4480345"/>
            <a:ext cx="14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10A4F"/>
                </a:solidFill>
                <a:cs typeface="Arial" pitchFamily="34" charset="0"/>
              </a:rPr>
              <a:t>You Are Here</a:t>
            </a:r>
            <a:endParaRPr lang="ko-KR" altLang="en-US" sz="1600" b="1" dirty="0">
              <a:solidFill>
                <a:srgbClr val="010A4F"/>
              </a:solidFill>
              <a:cs typeface="Arial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A574899-2C19-4807-8B5E-DFE90CF3C16D}"/>
              </a:ext>
            </a:extLst>
          </p:cNvPr>
          <p:cNvCxnSpPr>
            <a:cxnSpLocks/>
          </p:cNvCxnSpPr>
          <p:nvPr/>
        </p:nvCxnSpPr>
        <p:spPr>
          <a:xfrm>
            <a:off x="5122680" y="4658500"/>
            <a:ext cx="352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8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Web Crawling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404488" y="1307509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Source: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B99BB-A760-4727-8812-6473DAE1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8" y="2263805"/>
            <a:ext cx="1539722" cy="494510"/>
          </a:xfrm>
          <a:prstGeom prst="rect">
            <a:avLst/>
          </a:prstGeom>
        </p:spPr>
      </p:pic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FDBFFA4-0CE3-4A31-A1D1-724C4D0E22E5}"/>
              </a:ext>
            </a:extLst>
          </p:cNvPr>
          <p:cNvSpPr txBox="1">
            <a:spLocks/>
          </p:cNvSpPr>
          <p:nvPr/>
        </p:nvSpPr>
        <p:spPr>
          <a:xfrm>
            <a:off x="1917581" y="2143094"/>
            <a:ext cx="2254924" cy="73593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www.transfermarkt.com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7" y="3185509"/>
            <a:ext cx="5099667" cy="13422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BeautifulSoup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Python library for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pulling data out of the HTML pages and ‘Pandas’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library for data analysis and manipulation.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956CB-6D3A-43A2-B1C6-2903ACEA3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48" y="3715823"/>
            <a:ext cx="4998720" cy="73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3E193-4E46-449A-8F68-901B0FDB5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36" y="4849828"/>
            <a:ext cx="8244840" cy="1165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E979A-288B-44F1-98F7-70EFA6197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50"/>
          <a:stretch/>
        </p:blipFill>
        <p:spPr>
          <a:xfrm>
            <a:off x="4634144" y="1359849"/>
            <a:ext cx="7286532" cy="1860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0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2">
            <a:extLst>
              <a:ext uri="{FF2B5EF4-FFF2-40B4-BE49-F238E27FC236}">
                <a16:creationId xmlns:a16="http://schemas.microsoft.com/office/drawing/2014/main" id="{CE688A5F-DB04-4DC9-88E8-C784E31F6016}"/>
              </a:ext>
            </a:extLst>
          </p:cNvPr>
          <p:cNvSpPr/>
          <p:nvPr/>
        </p:nvSpPr>
        <p:spPr>
          <a:xfrm rot="19800000">
            <a:off x="706247" y="1510447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3B525D-1B06-4604-A8AB-CC15B83B1453}"/>
              </a:ext>
            </a:extLst>
          </p:cNvPr>
          <p:cNvGrpSpPr/>
          <p:nvPr/>
        </p:nvGrpSpPr>
        <p:grpSpPr>
          <a:xfrm>
            <a:off x="894382" y="5012034"/>
            <a:ext cx="2826746" cy="1234504"/>
            <a:chOff x="1150602" y="5012029"/>
            <a:chExt cx="2168916" cy="568937"/>
          </a:xfrm>
        </p:grpSpPr>
        <p:sp>
          <p:nvSpPr>
            <p:cNvPr id="16" name="Text Placeholder 17">
              <a:extLst>
                <a:ext uri="{FF2B5EF4-FFF2-40B4-BE49-F238E27FC236}">
                  <a16:creationId xmlns:a16="http://schemas.microsoft.com/office/drawing/2014/main" id="{7E27FEA6-3DC7-452F-8BBB-2FDDCC87EF0B}"/>
                </a:ext>
              </a:extLst>
            </p:cNvPr>
            <p:cNvSpPr txBox="1">
              <a:spLocks/>
            </p:cNvSpPr>
            <p:nvPr/>
          </p:nvSpPr>
          <p:spPr>
            <a:xfrm>
              <a:off x="1150602" y="5012029"/>
              <a:ext cx="216891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Recent matches results</a:t>
              </a:r>
            </a:p>
          </p:txBody>
        </p:sp>
        <p:sp>
          <p:nvSpPr>
            <p:cNvPr id="17" name="Text Placeholder 18">
              <a:extLst>
                <a:ext uri="{FF2B5EF4-FFF2-40B4-BE49-F238E27FC236}">
                  <a16:creationId xmlns:a16="http://schemas.microsoft.com/office/drawing/2014/main" id="{E8ADCBD6-E31F-49D6-8710-A402211486B1}"/>
                </a:ext>
              </a:extLst>
            </p:cNvPr>
            <p:cNvSpPr txBox="1">
              <a:spLocks/>
            </p:cNvSpPr>
            <p:nvPr/>
          </p:nvSpPr>
          <p:spPr>
            <a:xfrm>
              <a:off x="1335172" y="5241802"/>
              <a:ext cx="1832906" cy="3391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Getting the results of each </a:t>
              </a:r>
              <a:b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team's recent matches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2367E-C1C4-4F8D-8ACD-74316D11E8C1}"/>
              </a:ext>
            </a:extLst>
          </p:cNvPr>
          <p:cNvGrpSpPr/>
          <p:nvPr/>
        </p:nvGrpSpPr>
        <p:grpSpPr>
          <a:xfrm>
            <a:off x="3864032" y="5012029"/>
            <a:ext cx="2130552" cy="1269898"/>
            <a:chOff x="4004163" y="5012029"/>
            <a:chExt cx="1634736" cy="585249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74474A67-1D18-4CA8-93D5-DD0924716F46}"/>
                </a:ext>
              </a:extLst>
            </p:cNvPr>
            <p:cNvSpPr txBox="1">
              <a:spLocks/>
            </p:cNvSpPr>
            <p:nvPr/>
          </p:nvSpPr>
          <p:spPr>
            <a:xfrm>
              <a:off x="4004163" y="5012029"/>
              <a:ext cx="163306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Players Strengths</a:t>
              </a:r>
            </a:p>
          </p:txBody>
        </p:sp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6E0AA472-F92C-4A80-A7E7-941B0CF36303}"/>
                </a:ext>
              </a:extLst>
            </p:cNvPr>
            <p:cNvSpPr txBox="1">
              <a:spLocks/>
            </p:cNvSpPr>
            <p:nvPr/>
          </p:nvSpPr>
          <p:spPr>
            <a:xfrm>
              <a:off x="4004163" y="5258114"/>
              <a:ext cx="1634736" cy="33916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Getting the market values of the teams</a:t>
              </a:r>
            </a:p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Bigger market value = better players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81A7C6-BEC4-4F28-AEC2-B935D4ACF3BC}"/>
              </a:ext>
            </a:extLst>
          </p:cNvPr>
          <p:cNvGrpSpPr/>
          <p:nvPr/>
        </p:nvGrpSpPr>
        <p:grpSpPr>
          <a:xfrm>
            <a:off x="6150151" y="5012028"/>
            <a:ext cx="2655520" cy="1269900"/>
            <a:chOff x="6333267" y="5012029"/>
            <a:chExt cx="2037536" cy="585250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EA2409E7-AAEB-49CD-BE4B-0BC7E4BCBC78}"/>
                </a:ext>
              </a:extLst>
            </p:cNvPr>
            <p:cNvSpPr txBox="1">
              <a:spLocks/>
            </p:cNvSpPr>
            <p:nvPr/>
          </p:nvSpPr>
          <p:spPr>
            <a:xfrm>
              <a:off x="6333267" y="5012029"/>
              <a:ext cx="203753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Past meetings results</a:t>
              </a:r>
            </a:p>
          </p:txBody>
        </p:sp>
        <p:sp>
          <p:nvSpPr>
            <p:cNvPr id="23" name="Text Placeholder 18">
              <a:extLst>
                <a:ext uri="{FF2B5EF4-FFF2-40B4-BE49-F238E27FC236}">
                  <a16:creationId xmlns:a16="http://schemas.microsoft.com/office/drawing/2014/main" id="{327E4A20-C39E-41FF-B31B-D66742660E31}"/>
                </a:ext>
              </a:extLst>
            </p:cNvPr>
            <p:cNvSpPr txBox="1">
              <a:spLocks/>
            </p:cNvSpPr>
            <p:nvPr/>
          </p:nvSpPr>
          <p:spPr>
            <a:xfrm>
              <a:off x="6563645" y="5225492"/>
              <a:ext cx="1546075" cy="3717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Getting the results of </a:t>
              </a:r>
              <a:b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their previous meetings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45C902-889E-4D6A-9AFE-2B4FE4B731C6}"/>
              </a:ext>
            </a:extLst>
          </p:cNvPr>
          <p:cNvGrpSpPr/>
          <p:nvPr/>
        </p:nvGrpSpPr>
        <p:grpSpPr>
          <a:xfrm>
            <a:off x="8921224" y="5012026"/>
            <a:ext cx="2014999" cy="1121220"/>
            <a:chOff x="9034467" y="5012029"/>
            <a:chExt cx="1546075" cy="516729"/>
          </a:xfrm>
        </p:grpSpPr>
        <p:sp>
          <p:nvSpPr>
            <p:cNvPr id="25" name="Text Placeholder 17">
              <a:extLst>
                <a:ext uri="{FF2B5EF4-FFF2-40B4-BE49-F238E27FC236}">
                  <a16:creationId xmlns:a16="http://schemas.microsoft.com/office/drawing/2014/main" id="{E8B00842-20E2-49A7-A0F3-979BA9A353B0}"/>
                </a:ext>
              </a:extLst>
            </p:cNvPr>
            <p:cNvSpPr txBox="1">
              <a:spLocks/>
            </p:cNvSpPr>
            <p:nvPr/>
          </p:nvSpPr>
          <p:spPr>
            <a:xfrm>
              <a:off x="9034467" y="5012029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Positions</a:t>
              </a:r>
            </a:p>
          </p:txBody>
        </p:sp>
        <p:sp>
          <p:nvSpPr>
            <p:cNvPr id="26" name="Text Placeholder 18">
              <a:extLst>
                <a:ext uri="{FF2B5EF4-FFF2-40B4-BE49-F238E27FC236}">
                  <a16:creationId xmlns:a16="http://schemas.microsoft.com/office/drawing/2014/main" id="{33C883DB-81F2-43C8-98EE-E506038EF3DF}"/>
                </a:ext>
              </a:extLst>
            </p:cNvPr>
            <p:cNvSpPr txBox="1">
              <a:spLocks/>
            </p:cNvSpPr>
            <p:nvPr/>
          </p:nvSpPr>
          <p:spPr>
            <a:xfrm>
              <a:off x="9034467" y="5225493"/>
              <a:ext cx="1546075" cy="30326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Getting the teams positions from the league table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Web Crawling</a:t>
            </a:r>
          </a:p>
        </p:txBody>
      </p:sp>
      <p:sp>
        <p:nvSpPr>
          <p:cNvPr id="12" name="Graphic 32">
            <a:extLst>
              <a:ext uri="{FF2B5EF4-FFF2-40B4-BE49-F238E27FC236}">
                <a16:creationId xmlns:a16="http://schemas.microsoft.com/office/drawing/2014/main" id="{5BF5C2E3-4BB3-48A7-AF5D-CA339A18FA4F}"/>
              </a:ext>
            </a:extLst>
          </p:cNvPr>
          <p:cNvSpPr/>
          <p:nvPr/>
        </p:nvSpPr>
        <p:spPr>
          <a:xfrm rot="19800000">
            <a:off x="317537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2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32">
            <a:extLst>
              <a:ext uri="{FF2B5EF4-FFF2-40B4-BE49-F238E27FC236}">
                <a16:creationId xmlns:a16="http://schemas.microsoft.com/office/drawing/2014/main" id="{D8B330DC-6E7E-4877-AA4C-6A1F56190470}"/>
              </a:ext>
            </a:extLst>
          </p:cNvPr>
          <p:cNvSpPr/>
          <p:nvPr/>
        </p:nvSpPr>
        <p:spPr>
          <a:xfrm rot="19800000">
            <a:off x="564450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32">
            <a:extLst>
              <a:ext uri="{FF2B5EF4-FFF2-40B4-BE49-F238E27FC236}">
                <a16:creationId xmlns:a16="http://schemas.microsoft.com/office/drawing/2014/main" id="{6A2D2679-9387-4795-B4A6-B7A68DB328F7}"/>
              </a:ext>
            </a:extLst>
          </p:cNvPr>
          <p:cNvSpPr/>
          <p:nvPr/>
        </p:nvSpPr>
        <p:spPr>
          <a:xfrm rot="19800000">
            <a:off x="8113678" y="1509179"/>
            <a:ext cx="3326984" cy="3117412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1DEAB95-AB4B-4590-8D5A-1295805EDB0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6" b="12686"/>
          <a:stretch/>
        </p:blipFill>
        <p:spPr>
          <a:xfrm>
            <a:off x="1134932" y="1708578"/>
            <a:ext cx="2465352" cy="2716198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5882F06-43D3-4366-9389-AB18A6A7AAE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1" r="23362"/>
          <a:stretch/>
        </p:blipFill>
        <p:spPr>
          <a:xfrm>
            <a:off x="3598446" y="1690822"/>
            <a:ext cx="2465352" cy="2716198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C3BE6B9-FFEB-47B7-B873-996756F05D2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r="23827"/>
          <a:stretch>
            <a:fillRect/>
          </a:stretch>
        </p:blipFill>
        <p:spPr>
          <a:xfrm>
            <a:off x="6090068" y="1708578"/>
            <a:ext cx="2465352" cy="2716198"/>
          </a:xfrm>
        </p:spPr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F4D393F2-11CC-4A91-893B-19088A0667D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r="19653"/>
          <a:stretch/>
        </p:blipFill>
        <p:spPr>
          <a:xfrm>
            <a:off x="8574828" y="1708578"/>
            <a:ext cx="2465352" cy="2716198"/>
          </a:xfrm>
        </p:spPr>
      </p:pic>
    </p:spTree>
    <p:extLst>
      <p:ext uri="{BB962C8B-B14F-4D97-AF65-F5344CB8AC3E}">
        <p14:creationId xmlns:p14="http://schemas.microsoft.com/office/powerpoint/2010/main" val="323363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Web Crawling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EED0EC-1C27-4D25-8850-F3E9A10C0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70"/>
          <a:stretch/>
        </p:blipFill>
        <p:spPr>
          <a:xfrm>
            <a:off x="758343" y="1088845"/>
            <a:ext cx="4488360" cy="341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364EA01-EF0F-4796-BAC2-8CFBA76696E5}"/>
              </a:ext>
            </a:extLst>
          </p:cNvPr>
          <p:cNvSpPr txBox="1">
            <a:spLocks/>
          </p:cNvSpPr>
          <p:nvPr/>
        </p:nvSpPr>
        <p:spPr>
          <a:xfrm>
            <a:off x="6178858" y="979036"/>
            <a:ext cx="5466611" cy="9562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Getting the chosen date games from the website and exporting them to a panda’s data frame.</a:t>
            </a:r>
            <a:b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Exporting the data frame to a CSV file.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814424-0A9B-4FA9-8EF1-9D4D50D75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53" y="2001711"/>
            <a:ext cx="5333446" cy="4357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27AC3D5-9166-4E4D-ADDB-93569B11F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817"/>
          <a:stretch/>
        </p:blipFill>
        <p:spPr>
          <a:xfrm>
            <a:off x="165292" y="4615777"/>
            <a:ext cx="5905280" cy="177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83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Collection – Date Picker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EA937F-C7A2-45CE-B98E-5F960A55E416}"/>
              </a:ext>
            </a:extLst>
          </p:cNvPr>
          <p:cNvSpPr txBox="1">
            <a:spLocks/>
          </p:cNvSpPr>
          <p:nvPr/>
        </p:nvSpPr>
        <p:spPr>
          <a:xfrm>
            <a:off x="404486" y="1777887"/>
            <a:ext cx="5259466" cy="149144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a “Date Picker” widget from ‘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ipywidgets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library  for picking match date.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used ‘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ipython_blocking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library to be able to use the data we received from the user's input into the 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date picker widget.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EA0A2-CCA9-4D18-A41B-DE1DAD760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1405024"/>
            <a:ext cx="5158222" cy="4439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3DCCD-F4E3-4E19-AE3E-4D0E6BBB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5999777"/>
            <a:ext cx="1225415" cy="192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C87DF-9F21-471E-ACED-65C21605D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" y="3974480"/>
            <a:ext cx="5700685" cy="909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7840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8256</TotalTime>
  <Words>967</Words>
  <Application>Microsoft Office PowerPoint</Application>
  <PresentationFormat>Widescreen</PresentationFormat>
  <Paragraphs>186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עידו אשכנזי</cp:lastModifiedBy>
  <cp:revision>263</cp:revision>
  <dcterms:created xsi:type="dcterms:W3CDTF">2018-04-24T17:14:44Z</dcterms:created>
  <dcterms:modified xsi:type="dcterms:W3CDTF">2021-07-14T07:37:04Z</dcterms:modified>
</cp:coreProperties>
</file>